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60" r:id="rId5"/>
    <p:sldId id="262" r:id="rId6"/>
    <p:sldId id="261" r:id="rId7"/>
    <p:sldId id="273" r:id="rId8"/>
    <p:sldId id="267" r:id="rId9"/>
    <p:sldId id="268" r:id="rId10"/>
    <p:sldId id="259" r:id="rId11"/>
    <p:sldId id="263" r:id="rId12"/>
    <p:sldId id="264" r:id="rId13"/>
    <p:sldId id="265" r:id="rId14"/>
    <p:sldId id="266" r:id="rId15"/>
    <p:sldId id="272" r:id="rId16"/>
    <p:sldId id="269" r:id="rId17"/>
    <p:sldId id="270" r:id="rId18"/>
    <p:sldId id="271" r:id="rId19"/>
    <p:sldId id="277" r:id="rId20"/>
    <p:sldId id="278" r:id="rId21"/>
    <p:sldId id="279" r:id="rId22"/>
    <p:sldId id="281" r:id="rId23"/>
    <p:sldId id="282" r:id="rId24"/>
    <p:sldId id="285" r:id="rId25"/>
    <p:sldId id="286" r:id="rId26"/>
    <p:sldId id="288" r:id="rId27"/>
    <p:sldId id="287" r:id="rId28"/>
    <p:sldId id="276" r:id="rId29"/>
    <p:sldId id="274" r:id="rId30"/>
    <p:sldId id="275" r:id="rId31"/>
    <p:sldId id="289" r:id="rId32"/>
    <p:sldId id="290" r:id="rId33"/>
    <p:sldId id="294" r:id="rId34"/>
    <p:sldId id="295" r:id="rId35"/>
    <p:sldId id="291" r:id="rId36"/>
    <p:sldId id="296" r:id="rId37"/>
    <p:sldId id="297" r:id="rId38"/>
    <p:sldId id="300" r:id="rId39"/>
    <p:sldId id="301" r:id="rId40"/>
    <p:sldId id="302" r:id="rId41"/>
    <p:sldId id="303" r:id="rId42"/>
    <p:sldId id="305" r:id="rId43"/>
    <p:sldId id="292" r:id="rId44"/>
    <p:sldId id="30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5109" autoAdjust="0"/>
  </p:normalViewPr>
  <p:slideViewPr>
    <p:cSldViewPr snapToGrid="0" snapToObjects="1">
      <p:cViewPr varScale="1">
        <p:scale>
          <a:sx n="60" d="100"/>
          <a:sy n="60" d="100"/>
        </p:scale>
        <p:origin x="884" y="36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prenderaprogramar.com/index.php?option=com_content&amp;view=article&amp;id=739:concepto-float-css-none-left-right-y-icentrar-colocar-texto-alrededor-de-una-imagen-ejemplos-cu01034d&amp;catid=75&amp;Itemid=203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ustwell.com/div-span-inline-block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text-rotation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1stwebdesigner.com/css-effects/" TargetMode="External"/><Relationship Id="rId5" Type="http://schemas.openxmlformats.org/officeDocument/2006/relationships/hyperlink" Target="https://daneden.github.io/animate.css/" TargetMode="External"/><Relationship Id="rId4" Type="http://schemas.openxmlformats.org/officeDocument/2006/relationships/hyperlink" Target="https://freefrontend.com/css-image-effect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https://www.lipsum.com/</a:t>
            </a:r>
            <a:endParaRPr lang="es-MX" dirty="0" smtClean="0"/>
          </a:p>
          <a:p>
            <a:r>
              <a:rPr lang="es-MX" dirty="0" smtClean="0"/>
              <a:t>Fuente:</a:t>
            </a:r>
            <a:r>
              <a:rPr lang="es-MX" baseline="0" dirty="0" smtClean="0"/>
              <a:t> </a:t>
            </a:r>
            <a:r>
              <a:rPr lang="es-MX" dirty="0" smtClean="0">
                <a:hlinkClick r:id="rId4"/>
              </a:rPr>
              <a:t>https://www.aprenderaprogramar.com/index.php?option=com_content&amp;view=article&amp;id=739:concepto-float-css-none-left-right-y-icentrar-colocar-texto-alrededor-de-una-imagen-ejemplos-cu01034d&amp;catid=75&amp;Itemid=203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Fuente: </a:t>
            </a:r>
            <a:r>
              <a:rPr lang="es-MX" dirty="0" smtClean="0">
                <a:hlinkClick r:id="rId3"/>
              </a:rPr>
              <a:t>http://dustwell.com/div-span-inline-block.html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3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smtClean="0">
                <a:hlinkClick r:id="rId3"/>
              </a:rPr>
              <a:t>https://css-tricks.com/snippets/css/text-rotation/</a:t>
            </a:r>
            <a:endParaRPr lang="es-MX" dirty="0" smtClean="0"/>
          </a:p>
          <a:p>
            <a:r>
              <a:rPr lang="es-MX" dirty="0" smtClean="0">
                <a:hlinkClick r:id="rId4"/>
              </a:rPr>
              <a:t>https://freefrontend.com/css-image-effects/</a:t>
            </a:r>
            <a:endParaRPr lang="es-MX" dirty="0" smtClean="0"/>
          </a:p>
          <a:p>
            <a:r>
              <a:rPr lang="es-MX" dirty="0" smtClean="0">
                <a:hlinkClick r:id="rId5"/>
              </a:rPr>
              <a:t>https://daneden.github.io/animate.css/</a:t>
            </a:r>
            <a:endParaRPr lang="es-MX" dirty="0" smtClean="0"/>
          </a:p>
          <a:p>
            <a:r>
              <a:rPr lang="es-MX" dirty="0" smtClean="0">
                <a:hlinkClick r:id="rId6"/>
              </a:rPr>
              <a:t>https://1stwebdesigner.com/css-effects/</a:t>
            </a:r>
            <a:endParaRPr lang="es-MX" dirty="0" smtClean="0"/>
          </a:p>
          <a:p>
            <a:r>
              <a:rPr lang="es-MX" dirty="0" smtClean="0">
                <a:hlinkClick r:id="rId5"/>
              </a:rPr>
              <a:t>https://daneden.github.io/animate.css/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3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WFIEC/2019-1T/blob/master/cheatsheets/css3-cheat-sheet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¿</a:t>
            </a:r>
            <a:r>
              <a:rPr lang="en-US" b="0" dirty="0" err="1" smtClean="0"/>
              <a:t>Cómo</a:t>
            </a:r>
            <a:r>
              <a:rPr lang="en-US" b="0" dirty="0" smtClean="0"/>
              <a:t> se </a:t>
            </a:r>
            <a:r>
              <a:rPr lang="en-US" b="0" dirty="0" err="1" smtClean="0"/>
              <a:t>aplican</a:t>
            </a:r>
            <a:r>
              <a:rPr lang="en-US" b="0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CSS</a:t>
            </a:r>
            <a:r>
              <a:rPr lang="en-US" b="0" dirty="0" smtClean="0"/>
              <a:t>?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3385930" y="2159223"/>
            <a:ext cx="7967870" cy="27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  <p:pic>
        <p:nvPicPr>
          <p:cNvPr id="1028" name="Picture 4" descr="Resultado de imagen para browser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1" y="2735287"/>
            <a:ext cx="2027565" cy="15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1893" y="2146854"/>
            <a:ext cx="121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300" dirty="0" smtClean="0"/>
              <a:t>Browser</a:t>
            </a:r>
            <a:endParaRPr lang="es-MX" sz="2300" dirty="0"/>
          </a:p>
        </p:txBody>
      </p:sp>
      <p:sp>
        <p:nvSpPr>
          <p:cNvPr id="6" name="Flecha derecha 5"/>
          <p:cNvSpPr/>
          <p:nvPr/>
        </p:nvSpPr>
        <p:spPr>
          <a:xfrm>
            <a:off x="3034749" y="3339548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6039680" y="3339547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>
            <a:off x="8189846" y="3352799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462131" y="2159223"/>
            <a:ext cx="2577549" cy="2723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9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etiquetas</a:t>
            </a:r>
            <a:r>
              <a:rPr lang="en-US" dirty="0" smtClean="0"/>
              <a:t> son </a:t>
            </a:r>
            <a:r>
              <a:rPr lang="en-US" b="1" dirty="0" err="1" smtClean="0"/>
              <a:t>cajas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en el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b="1" dirty="0" err="1" smtClean="0"/>
              <a:t>maquetación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r>
              <a:rPr lang="es-EC" sz="2509" dirty="0"/>
              <a:t>Elementos Block: posicionados uno bajo otro hacia abajo en la </a:t>
            </a:r>
            <a:r>
              <a:rPr lang="es-EC" sz="2509" dirty="0" smtClean="0"/>
              <a:t>página</a:t>
            </a:r>
            <a:endParaRPr lang="es-EC" sz="2509" dirty="0"/>
          </a:p>
          <a:p>
            <a:pPr lvl="1"/>
            <a:r>
              <a:rPr lang="es-EC" sz="2087" dirty="0"/>
              <a:t>&lt;header</a:t>
            </a:r>
            <a:r>
              <a:rPr lang="es-EC" sz="2087" dirty="0" smtClean="0"/>
              <a:t>&gt;</a:t>
            </a:r>
          </a:p>
          <a:p>
            <a:pPr lvl="1"/>
            <a:r>
              <a:rPr lang="es-EC" sz="2087" dirty="0"/>
              <a:t>&lt;nav&gt;</a:t>
            </a:r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section&gt;</a:t>
            </a:r>
          </a:p>
          <a:p>
            <a:pPr lvl="1"/>
            <a:r>
              <a:rPr lang="es-EC" sz="2087" dirty="0" smtClean="0"/>
              <a:t>&lt;aside&gt;</a:t>
            </a:r>
            <a:endParaRPr lang="es-EC" sz="2087" dirty="0"/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footer</a:t>
            </a:r>
            <a:r>
              <a:rPr lang="es-EC" sz="2087" dirty="0" smtClean="0"/>
              <a:t>&gt;</a:t>
            </a:r>
            <a:endParaRPr lang="es-EC" sz="2087" dirty="0"/>
          </a:p>
          <a:p>
            <a:r>
              <a:rPr lang="es-EC" sz="2509" dirty="0"/>
              <a:t>Elementos </a:t>
            </a:r>
            <a:r>
              <a:rPr lang="es-EC" sz="2509" dirty="0" err="1"/>
              <a:t>Inline</a:t>
            </a:r>
            <a:r>
              <a:rPr lang="es-EC" sz="25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91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pPr marL="0" indent="0">
              <a:buNone/>
            </a:pPr>
            <a:r>
              <a:rPr lang="en-US" dirty="0" err="1" smtClean="0"/>
              <a:t>ol,ul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pPr marL="0" indent="0">
              <a:buNone/>
            </a:pPr>
            <a:r>
              <a:rPr lang="en-US" dirty="0" err="1" smtClean="0"/>
              <a:t>blockquote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pPr marL="0" indent="0">
              <a:buNone/>
            </a:pPr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Colocación de cajas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Float</a:t>
            </a:r>
            <a:endParaRPr lang="es-MX" dirty="0"/>
          </a:p>
        </p:txBody>
      </p:sp>
      <p:pic>
        <p:nvPicPr>
          <p:cNvPr id="1026" name="Picture 2" descr="Resultado de imagen para float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29" y="1848679"/>
            <a:ext cx="8612452" cy="31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2301712" y="5165827"/>
            <a:ext cx="184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Comportamiento </a:t>
            </a:r>
          </a:p>
          <a:p>
            <a:r>
              <a:rPr lang="es-MX" b="1" dirty="0" smtClean="0"/>
              <a:t>predeterminado</a:t>
            </a:r>
            <a:endParaRPr lang="es-MX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992071" y="5165827"/>
            <a:ext cx="2339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Flota a la </a:t>
            </a:r>
            <a:r>
              <a:rPr lang="es-MX" b="1" dirty="0" smtClean="0"/>
              <a:t>izquierda</a:t>
            </a:r>
            <a:r>
              <a:rPr lang="es-MX" dirty="0" smtClean="0"/>
              <a:t> del </a:t>
            </a:r>
          </a:p>
          <a:p>
            <a:r>
              <a:rPr lang="es-MX" dirty="0" smtClean="0"/>
              <a:t>contenedor</a:t>
            </a:r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008024" y="5165827"/>
            <a:ext cx="22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dirty="0" smtClean="0"/>
              <a:t>Flota a la </a:t>
            </a:r>
            <a:r>
              <a:rPr lang="es-MX" b="1" dirty="0" smtClean="0"/>
              <a:t>derecha</a:t>
            </a:r>
            <a:r>
              <a:rPr lang="es-MX" dirty="0" smtClean="0"/>
              <a:t> del </a:t>
            </a:r>
          </a:p>
          <a:p>
            <a:pPr algn="r"/>
            <a:r>
              <a:rPr lang="es-MX" dirty="0" smtClean="0"/>
              <a:t>contenedor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563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Display</a:t>
            </a:r>
            <a:endParaRPr lang="es-MX" dirty="0"/>
          </a:p>
        </p:txBody>
      </p:sp>
      <p:pic>
        <p:nvPicPr>
          <p:cNvPr id="2050" name="Picture 2" descr="Resultado de imagen para display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74" y="1948071"/>
            <a:ext cx="9445052" cy="267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755059" y="4842661"/>
            <a:ext cx="19852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Como un elemento</a:t>
            </a:r>
          </a:p>
          <a:p>
            <a:r>
              <a:rPr lang="es-MX" b="1" dirty="0"/>
              <a:t>b</a:t>
            </a:r>
            <a:r>
              <a:rPr lang="es-MX" b="1" dirty="0" smtClean="0"/>
              <a:t>loque</a:t>
            </a:r>
          </a:p>
          <a:p>
            <a:endParaRPr lang="en-US" b="1" dirty="0"/>
          </a:p>
          <a:p>
            <a:r>
              <a:rPr lang="en-US" i="1" dirty="0" err="1" smtClean="0"/>
              <a:t>Comienzan</a:t>
            </a:r>
            <a:r>
              <a:rPr lang="en-US" i="1" dirty="0" smtClean="0"/>
              <a:t> en </a:t>
            </a:r>
            <a:r>
              <a:rPr lang="en-US" i="1" dirty="0" err="1" smtClean="0"/>
              <a:t>una</a:t>
            </a:r>
            <a:r>
              <a:rPr lang="en-US" i="1" dirty="0" smtClean="0"/>
              <a:t> </a:t>
            </a:r>
          </a:p>
          <a:p>
            <a:r>
              <a:rPr lang="en-US" i="1" dirty="0" err="1"/>
              <a:t>n</a:t>
            </a:r>
            <a:r>
              <a:rPr lang="en-US" i="1" dirty="0" err="1" smtClean="0"/>
              <a:t>ueva</a:t>
            </a:r>
            <a:r>
              <a:rPr lang="en-US" i="1" dirty="0" smtClean="0"/>
              <a:t> l</a:t>
            </a:r>
            <a:r>
              <a:rPr lang="es-MX" i="1" dirty="0" err="1" smtClean="0"/>
              <a:t>ínea</a:t>
            </a:r>
            <a:endParaRPr lang="es-MX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5418" y="4842661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no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7669010" y="4838339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</a:t>
            </a:r>
            <a:r>
              <a:rPr lang="en-US" i="1" dirty="0" err="1" smtClean="0"/>
              <a:t>sí</a:t>
            </a:r>
            <a:r>
              <a:rPr lang="en-US" i="1" dirty="0" smtClean="0"/>
              <a:t>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22537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Grid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Diseño basado en </a:t>
            </a:r>
            <a:r>
              <a:rPr lang="es-MX" b="1" dirty="0" smtClean="0"/>
              <a:t>rejilla</a:t>
            </a:r>
            <a:endParaRPr lang="es-MX" dirty="0" smtClean="0"/>
          </a:p>
          <a:p>
            <a:r>
              <a:rPr lang="es-MX" b="1" dirty="0" smtClean="0"/>
              <a:t>Dos dimensiones</a:t>
            </a:r>
          </a:p>
          <a:p>
            <a:r>
              <a:rPr lang="es-MX" dirty="0" smtClean="0"/>
              <a:t>Contenedor</a:t>
            </a:r>
          </a:p>
          <a:p>
            <a:pPr lvl="1"/>
            <a:r>
              <a:rPr lang="es-MX" dirty="0" smtClean="0"/>
              <a:t>Con la propiedad </a:t>
            </a:r>
            <a:r>
              <a:rPr lang="es-MX" b="1" dirty="0" err="1" smtClean="0"/>
              <a:t>display</a:t>
            </a:r>
            <a:r>
              <a:rPr lang="es-MX" b="1" dirty="0" smtClean="0"/>
              <a:t>: </a:t>
            </a:r>
            <a:r>
              <a:rPr lang="es-MX" b="1" dirty="0" err="1" smtClean="0"/>
              <a:t>grid</a:t>
            </a:r>
            <a:endParaRPr lang="es-MX" b="1" dirty="0" smtClean="0"/>
          </a:p>
          <a:p>
            <a:r>
              <a:rPr lang="es-MX" dirty="0" err="1" smtClean="0"/>
              <a:t>Item</a:t>
            </a:r>
            <a:endParaRPr lang="es-MX" dirty="0" smtClean="0"/>
          </a:p>
          <a:p>
            <a:pPr lvl="1"/>
            <a:r>
              <a:rPr lang="es-MX" dirty="0" smtClean="0"/>
              <a:t>Se ajustan en la rejilla</a:t>
            </a:r>
          </a:p>
          <a:p>
            <a:r>
              <a:rPr lang="es-MX" dirty="0" smtClean="0"/>
              <a:t>Se utiliza para diseño a larga escala</a:t>
            </a:r>
            <a:endParaRPr lang="es-MX" dirty="0"/>
          </a:p>
        </p:txBody>
      </p:sp>
      <p:pic>
        <p:nvPicPr>
          <p:cNvPr id="3078" name="Picture 6" descr="Resultado de imagen para grid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4094"/>
            <a:ext cx="51816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Flexbox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Diseño basado en </a:t>
            </a:r>
            <a:r>
              <a:rPr lang="es-MX" b="1" dirty="0" smtClean="0"/>
              <a:t>flexibilidad</a:t>
            </a:r>
            <a:endParaRPr lang="es-MX" dirty="0"/>
          </a:p>
          <a:p>
            <a:r>
              <a:rPr lang="es-MX" b="1" dirty="0" smtClean="0"/>
              <a:t>Una dimensión</a:t>
            </a:r>
            <a:endParaRPr lang="es-MX" b="1" dirty="0"/>
          </a:p>
          <a:p>
            <a:r>
              <a:rPr lang="es-MX" dirty="0"/>
              <a:t>Contenedor</a:t>
            </a:r>
          </a:p>
          <a:p>
            <a:pPr lvl="1"/>
            <a:r>
              <a:rPr lang="es-MX" dirty="0"/>
              <a:t>Con la propiedad </a:t>
            </a:r>
            <a:r>
              <a:rPr lang="es-MX" b="1" dirty="0" err="1"/>
              <a:t>display</a:t>
            </a:r>
            <a:r>
              <a:rPr lang="es-MX" b="1" dirty="0"/>
              <a:t>: </a:t>
            </a:r>
            <a:r>
              <a:rPr lang="es-MX" b="1" dirty="0" err="1" smtClean="0"/>
              <a:t>flex</a:t>
            </a:r>
            <a:endParaRPr lang="es-MX" b="1" dirty="0"/>
          </a:p>
          <a:p>
            <a:r>
              <a:rPr lang="es-MX" dirty="0" smtClean="0"/>
              <a:t>Se </a:t>
            </a:r>
            <a:r>
              <a:rPr lang="es-MX" dirty="0"/>
              <a:t>utiliza para diseño a </a:t>
            </a:r>
            <a:r>
              <a:rPr lang="es-MX" dirty="0" smtClean="0"/>
              <a:t>menor escala o de componentes</a:t>
            </a:r>
            <a:endParaRPr lang="es-MX" dirty="0"/>
          </a:p>
          <a:p>
            <a:endParaRPr lang="es-MX" dirty="0"/>
          </a:p>
        </p:txBody>
      </p:sp>
      <p:pic>
        <p:nvPicPr>
          <p:cNvPr id="4100" name="Picture 4" descr="Resultado de imagen para flexbox cs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13" y="1825625"/>
            <a:ext cx="4885428" cy="244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9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visibility:hidden</a:t>
            </a:r>
            <a:r>
              <a:rPr lang="en-US" dirty="0" smtClean="0"/>
              <a:t> vs </a:t>
            </a:r>
            <a:r>
              <a:rPr lang="en-US" dirty="0" err="1" smtClean="0"/>
              <a:t>display:none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visibility:hidden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Se </a:t>
            </a:r>
            <a:r>
              <a:rPr lang="en-US" dirty="0" err="1"/>
              <a:t>mantiene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que </a:t>
            </a:r>
            <a:r>
              <a:rPr lang="en-US" dirty="0" err="1"/>
              <a:t>ocupaba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(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/>
              <a:t>afecta</a:t>
            </a:r>
            <a:r>
              <a:rPr lang="en-US" dirty="0"/>
              <a:t> el layout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display:none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no </a:t>
            </a:r>
            <a:r>
              <a:rPr lang="en-US" dirty="0" err="1"/>
              <a:t>formara</a:t>
            </a:r>
            <a:r>
              <a:rPr lang="en-US" dirty="0"/>
              <a:t> parte de </a:t>
            </a:r>
            <a:r>
              <a:rPr lang="en-US" dirty="0" err="1"/>
              <a:t>ella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03" y="3478828"/>
            <a:ext cx="5072993" cy="28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 Selectores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441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-clases y </a:t>
            </a:r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elementos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Sirven para hacer referencia a elementos sin conocer el D.O.M</a:t>
            </a:r>
          </a:p>
          <a:p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elementos</a:t>
            </a:r>
          </a:p>
          <a:p>
            <a:pPr lvl="1"/>
            <a:r>
              <a:rPr lang="es-MX" b="1" dirty="0" smtClean="0"/>
              <a:t>Partes</a:t>
            </a:r>
            <a:r>
              <a:rPr lang="es-MX" dirty="0" smtClean="0"/>
              <a:t> de un elemento</a:t>
            </a:r>
          </a:p>
          <a:p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clases</a:t>
            </a:r>
          </a:p>
          <a:p>
            <a:pPr lvl="1"/>
            <a:r>
              <a:rPr lang="es-MX" b="1" dirty="0" smtClean="0"/>
              <a:t>Estado</a:t>
            </a:r>
            <a:r>
              <a:rPr lang="es-MX" dirty="0" smtClean="0"/>
              <a:t> de un elemento</a:t>
            </a:r>
            <a:endParaRPr lang="es-MX" dirty="0"/>
          </a:p>
        </p:txBody>
      </p:sp>
      <p:pic>
        <p:nvPicPr>
          <p:cNvPr id="5126" name="Picture 6" descr="Resultado de imagen para pseudo clases y pseudo elementos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705" y="1825625"/>
            <a:ext cx="45845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02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r>
              <a:rPr lang="en-US" dirty="0" smtClean="0"/>
              <a:t> y 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:first-child</a:t>
            </a:r>
          </a:p>
          <a:p>
            <a:r>
              <a:rPr lang="en-US" dirty="0" smtClean="0"/>
              <a:t>:last-child</a:t>
            </a:r>
          </a:p>
          <a:p>
            <a:r>
              <a:rPr lang="en-US" dirty="0" smtClean="0"/>
              <a:t>:nth-child</a:t>
            </a:r>
          </a:p>
          <a:p>
            <a:r>
              <a:rPr lang="en-US" dirty="0" smtClean="0"/>
              <a:t>:active</a:t>
            </a:r>
          </a:p>
          <a:p>
            <a:r>
              <a:rPr lang="en-US" dirty="0" smtClean="0"/>
              <a:t>:focus</a:t>
            </a:r>
          </a:p>
          <a:p>
            <a:r>
              <a:rPr lang="en-US" dirty="0" smtClean="0"/>
              <a:t>:visited</a:t>
            </a:r>
          </a:p>
          <a:p>
            <a:r>
              <a:rPr lang="en-US" dirty="0" smtClean="0"/>
              <a:t>:hover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::first-element</a:t>
            </a:r>
          </a:p>
          <a:p>
            <a:r>
              <a:rPr lang="en-US" dirty="0" smtClean="0"/>
              <a:t>::first-line</a:t>
            </a:r>
          </a:p>
          <a:p>
            <a:r>
              <a:rPr lang="en-US" dirty="0" smtClean="0"/>
              <a:t>::before</a:t>
            </a:r>
          </a:p>
          <a:p>
            <a:r>
              <a:rPr lang="en-US" dirty="0" smtClean="0"/>
              <a:t>::after</a:t>
            </a:r>
          </a:p>
          <a:p>
            <a:r>
              <a:rPr lang="en-US" smtClean="0"/>
              <a:t>::first-letter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CSS by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788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8000" cy="4351338"/>
          </a:xfrm>
        </p:spPr>
        <p:txBody>
          <a:bodyPr/>
          <a:lstStyle/>
          <a:p>
            <a:r>
              <a:rPr lang="en-US" dirty="0" err="1" smtClean="0"/>
              <a:t>Hoja</a:t>
            </a:r>
            <a:r>
              <a:rPr lang="en-US" dirty="0" smtClean="0"/>
              <a:t> de </a:t>
            </a:r>
            <a:r>
              <a:rPr lang="en-US" dirty="0" err="1" smtClean="0"/>
              <a:t>estilo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medio</a:t>
            </a:r>
            <a:r>
              <a:rPr lang="en-US" dirty="0" smtClean="0"/>
              <a:t> en el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utilizará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838" y="254612"/>
            <a:ext cx="4541252" cy="2186288"/>
          </a:xfrm>
          <a:prstGeom prst="rect">
            <a:avLst/>
          </a:prstGeom>
        </p:spPr>
      </p:pic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966157"/>
            <a:ext cx="5823478" cy="3024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00" y="2645012"/>
            <a:ext cx="4554415" cy="36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Versión</a:t>
            </a:r>
            <a:r>
              <a:rPr lang="en-US" sz="3200" dirty="0" smtClean="0"/>
              <a:t> 3</a:t>
            </a:r>
          </a:p>
          <a:p>
            <a:r>
              <a:rPr lang="es-MX" sz="3200" b="1" dirty="0" smtClean="0"/>
              <a:t>CSS </a:t>
            </a:r>
            <a:r>
              <a:rPr lang="es-MX" sz="3200" dirty="0" smtClean="0"/>
              <a:t>viene de </a:t>
            </a:r>
            <a:r>
              <a:rPr lang="es-MX" sz="3200" b="1" dirty="0" err="1" smtClean="0"/>
              <a:t>C</a:t>
            </a:r>
            <a:r>
              <a:rPr lang="es-MX" sz="3200" dirty="0" err="1" smtClean="0"/>
              <a:t>ascading</a:t>
            </a:r>
            <a:r>
              <a:rPr lang="es-MX" sz="3200" dirty="0"/>
              <a:t> </a:t>
            </a:r>
            <a:r>
              <a:rPr lang="es-MX" sz="3200" b="1" dirty="0"/>
              <a:t>S</a:t>
            </a:r>
            <a:r>
              <a:rPr lang="es-MX" sz="3200" dirty="0"/>
              <a:t>tyle </a:t>
            </a:r>
            <a:r>
              <a:rPr lang="es-MX" sz="3200" b="1" dirty="0" err="1"/>
              <a:t>S</a:t>
            </a:r>
            <a:r>
              <a:rPr lang="es-MX" sz="3200" dirty="0" err="1"/>
              <a:t>heets</a:t>
            </a:r>
            <a:endParaRPr lang="en-US" sz="3200" dirty="0" smtClean="0"/>
          </a:p>
          <a:p>
            <a:r>
              <a:rPr lang="en-US" sz="3200" dirty="0" smtClean="0"/>
              <a:t>Se </a:t>
            </a:r>
            <a:r>
              <a:rPr lang="en-US" sz="3200" dirty="0" err="1" smtClean="0"/>
              <a:t>utiliza</a:t>
            </a:r>
            <a:r>
              <a:rPr lang="en-US" sz="3200" dirty="0" smtClean="0"/>
              <a:t> para:</a:t>
            </a:r>
          </a:p>
          <a:p>
            <a:pPr lvl="1"/>
            <a:r>
              <a:rPr lang="en-US" dirty="0" err="1" smtClean="0"/>
              <a:t>Estilo</a:t>
            </a:r>
            <a:r>
              <a:rPr lang="en-US" dirty="0" smtClean="0"/>
              <a:t> y </a:t>
            </a:r>
            <a:r>
              <a:rPr lang="en-US" dirty="0" err="1" smtClean="0"/>
              <a:t>estructura</a:t>
            </a:r>
            <a:r>
              <a:rPr lang="en-US" dirty="0" smtClean="0"/>
              <a:t> del HTML</a:t>
            </a:r>
          </a:p>
          <a:p>
            <a:pPr lvl="1"/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Ajustes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>
              <a:defRPr/>
            </a:pP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5" y="1988911"/>
            <a:ext cx="2681060" cy="2681060"/>
          </a:xfrm>
        </p:spPr>
      </p:pic>
      <p:sp>
        <p:nvSpPr>
          <p:cNvPr id="2" name="Rectángulo 1"/>
          <p:cNvSpPr/>
          <p:nvPr/>
        </p:nvSpPr>
        <p:spPr>
          <a:xfrm>
            <a:off x="8534089" y="495788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accent1"/>
                </a:solidFill>
                <a:hlinkClick r:id="rId3"/>
              </a:rPr>
              <a:t>Demo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graphicFrame>
        <p:nvGraphicFramePr>
          <p:cNvPr id="7" name="Tabla 3"/>
          <p:cNvGraphicFramePr>
            <a:graphicFrameLocks noGrp="1"/>
          </p:cNvGraphicFramePr>
          <p:nvPr>
            <p:extLst/>
          </p:nvPr>
        </p:nvGraphicFramePr>
        <p:xfrm>
          <a:off x="1761066" y="1367888"/>
          <a:ext cx="8669868" cy="497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6653644"/>
              </a:tblGrid>
              <a:tr h="342392"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Valores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Descripción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all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braille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braille tactile feedback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embossed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paged braille printers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handheld devices that typically have small, low-resolution screens and limited bandwidth 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paged material and documents viewed on screen in print preview mode </a:t>
                      </a:r>
                      <a:endParaRPr lang="es-EC" sz="1800" dirty="0"/>
                    </a:p>
                  </a:txBody>
                  <a:tcPr/>
                </a:tc>
              </a:tr>
              <a:tr h="497159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color computer screens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speech synthesizers </a:t>
                      </a:r>
                      <a:endParaRPr lang="es-EC" sz="1800" dirty="0"/>
                    </a:p>
                  </a:txBody>
                  <a:tcPr/>
                </a:tc>
              </a:tr>
              <a:tr h="614399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media, using a fixed-pitch character grid such as teletypes, terminals, and portable devices with limited display capabilities </a:t>
                      </a:r>
                      <a:endParaRPr lang="es-EC" sz="1800" dirty="0"/>
                    </a:p>
                  </a:txBody>
                  <a:tcPr/>
                </a:tc>
              </a:tr>
              <a:tr h="731857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television-type devices that typically have low-resolution color screens with limited ability to scroll and have sound</a:t>
                      </a:r>
                      <a:endParaRPr lang="es-EC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5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Consideraciones</a:t>
            </a:r>
            <a:r>
              <a:rPr lang="en-US" dirty="0" smtClean="0"/>
              <a:t> de </a:t>
            </a:r>
            <a:r>
              <a:rPr lang="en-US" dirty="0" err="1"/>
              <a:t>M</a:t>
            </a:r>
            <a:r>
              <a:rPr lang="en-US" dirty="0" err="1" smtClean="0"/>
              <a:t>aquetación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Mantenimiento</a:t>
            </a:r>
            <a:endParaRPr lang="en-US" dirty="0" smtClean="0"/>
          </a:p>
          <a:p>
            <a:pPr lvl="1"/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endParaRPr lang="en-US" dirty="0" smtClean="0"/>
          </a:p>
          <a:p>
            <a:r>
              <a:rPr lang="en-US" dirty="0" err="1" smtClean="0"/>
              <a:t>Accesibilidad</a:t>
            </a:r>
            <a:endParaRPr lang="en-US" dirty="0" smtClean="0"/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</a:t>
            </a:r>
            <a:r>
              <a:rPr lang="en-US" dirty="0" err="1" smtClean="0"/>
              <a:t>legibles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software</a:t>
            </a:r>
          </a:p>
          <a:p>
            <a:r>
              <a:rPr lang="en-US" dirty="0" err="1" smtClean="0"/>
              <a:t>Carga</a:t>
            </a:r>
            <a:endParaRPr lang="en-US" dirty="0" smtClean="0"/>
          </a:p>
          <a:p>
            <a:pPr lvl="1"/>
            <a:r>
              <a:rPr lang="en-US" dirty="0" err="1" smtClean="0"/>
              <a:t>Toma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 </a:t>
            </a:r>
            <a:r>
              <a:rPr lang="en-US" dirty="0" err="1" smtClean="0"/>
              <a:t>tablas</a:t>
            </a:r>
            <a:endParaRPr lang="en-US" dirty="0" smtClean="0"/>
          </a:p>
          <a:p>
            <a:r>
              <a:rPr lang="en-US" dirty="0" err="1" smtClean="0"/>
              <a:t>Semántica</a:t>
            </a:r>
            <a:endParaRPr lang="en-US" dirty="0" smtClean="0"/>
          </a:p>
          <a:p>
            <a:pPr lvl="1"/>
            <a:r>
              <a:rPr lang="en-US" dirty="0" err="1" smtClean="0"/>
              <a:t>Etiquetas</a:t>
            </a:r>
            <a:r>
              <a:rPr lang="en-US" dirty="0" smtClean="0"/>
              <a:t> para </a:t>
            </a:r>
            <a:r>
              <a:rPr lang="en-US" dirty="0" err="1" smtClean="0"/>
              <a:t>contenedores</a:t>
            </a:r>
            <a:r>
              <a:rPr lang="en-US" dirty="0" smtClean="0"/>
              <a:t> y </a:t>
            </a:r>
            <a:r>
              <a:rPr lang="en-US" dirty="0" err="1" smtClean="0"/>
              <a:t>contenido</a:t>
            </a:r>
            <a:endParaRPr lang="en-US" dirty="0" smtClean="0"/>
          </a:p>
          <a:p>
            <a:pPr lvl="2"/>
            <a:r>
              <a:rPr lang="en-US" dirty="0" err="1" smtClean="0"/>
              <a:t>Tablas</a:t>
            </a:r>
            <a:r>
              <a:rPr lang="en-US" dirty="0" smtClean="0"/>
              <a:t> -&gt; </a:t>
            </a:r>
            <a:r>
              <a:rPr lang="en-US" dirty="0" err="1" smtClean="0"/>
              <a:t>datos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 externos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Librerías y fuentes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83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Hojas</a:t>
            </a:r>
            <a:r>
              <a:rPr lang="en-US" dirty="0" smtClean="0"/>
              <a:t> </a:t>
            </a:r>
            <a:r>
              <a:rPr lang="en-US" dirty="0" err="1" smtClean="0"/>
              <a:t>externas</a:t>
            </a:r>
            <a:r>
              <a:rPr lang="en-US" dirty="0" smtClean="0"/>
              <a:t> locales</a:t>
            </a:r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7332" y="2010573"/>
            <a:ext cx="7992888" cy="4104456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>
            <a:off x="5593168" y="1576080"/>
            <a:ext cx="2113547" cy="868986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Codificación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4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 </a:t>
            </a:r>
            <a:r>
              <a:rPr lang="en-US" dirty="0" err="1" smtClean="0"/>
              <a:t>externas</a:t>
            </a:r>
            <a:r>
              <a:rPr lang="en-US" dirty="0" smtClean="0"/>
              <a:t> locales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Como: </a:t>
            </a:r>
            <a:r>
              <a:rPr lang="en-US" dirty="0" smtClean="0">
                <a:hlinkClick r:id="rId2"/>
              </a:rPr>
              <a:t>Google Fonts</a:t>
            </a:r>
            <a:r>
              <a:rPr lang="en-US" dirty="0" smtClean="0"/>
              <a:t>: </a:t>
            </a:r>
            <a:r>
              <a:rPr lang="en-US" dirty="0" err="1" smtClean="0"/>
              <a:t>css</a:t>
            </a:r>
            <a:r>
              <a:rPr lang="en-US" dirty="0"/>
              <a:t> </a:t>
            </a:r>
            <a:r>
              <a:rPr lang="en-US" dirty="0" err="1" smtClean="0"/>
              <a:t>externo</a:t>
            </a:r>
            <a:r>
              <a:rPr lang="en-US" dirty="0" smtClean="0"/>
              <a:t>, inline, .</a:t>
            </a:r>
            <a:r>
              <a:rPr lang="en-US" dirty="0" err="1" smtClean="0"/>
              <a:t>ttf</a:t>
            </a:r>
            <a:r>
              <a:rPr lang="en-US" dirty="0" smtClean="0"/>
              <a:t> o .</a:t>
            </a:r>
            <a:r>
              <a:rPr lang="en-US" dirty="0" err="1" smtClean="0"/>
              <a:t>eot</a:t>
            </a:r>
            <a:r>
              <a:rPr lang="en-US" dirty="0" smtClean="0"/>
              <a:t> (IE9)</a:t>
            </a:r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687" y="3270557"/>
            <a:ext cx="655272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5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Posicionamiento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166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Posicionamiento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HTML: define el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que se </a:t>
            </a:r>
            <a:r>
              <a:rPr lang="en-US" dirty="0" err="1" smtClean="0"/>
              <a:t>ubicarán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smtClean="0"/>
              <a:t>CSS</a:t>
            </a:r>
          </a:p>
          <a:p>
            <a:pPr lvl="1"/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posición</a:t>
            </a:r>
            <a:endParaRPr lang="en-US" dirty="0" smtClean="0"/>
          </a:p>
          <a:p>
            <a:pPr lvl="1"/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avanzados</a:t>
            </a:r>
            <a:endParaRPr lang="en-US" dirty="0" smtClean="0"/>
          </a:p>
          <a:p>
            <a:pPr lvl="1"/>
            <a:r>
              <a:rPr lang="en-US" dirty="0" err="1" smtClean="0"/>
              <a:t>Diseño</a:t>
            </a:r>
            <a:r>
              <a:rPr lang="en-US" dirty="0" smtClean="0"/>
              <a:t> particular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518" y="2412331"/>
            <a:ext cx="6020134" cy="35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0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Propiedades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7000" y="2312194"/>
            <a:ext cx="4064000" cy="33782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top, left, right y bottom</a:t>
            </a:r>
          </a:p>
          <a:p>
            <a:r>
              <a:rPr lang="en-US" dirty="0" err="1"/>
              <a:t>Indican</a:t>
            </a:r>
            <a:r>
              <a:rPr lang="en-US" dirty="0"/>
              <a:t> el </a:t>
            </a:r>
            <a:r>
              <a:rPr lang="en-US" dirty="0" err="1"/>
              <a:t>desplazamiento</a:t>
            </a:r>
            <a:r>
              <a:rPr lang="en-US" dirty="0"/>
              <a:t> horizontal y vertical del </a:t>
            </a:r>
            <a:r>
              <a:rPr lang="en-US" dirty="0" err="1"/>
              <a:t>elemento</a:t>
            </a:r>
            <a:r>
              <a:rPr lang="en-US" dirty="0"/>
              <a:t> </a:t>
            </a:r>
            <a:r>
              <a:rPr lang="en-US" dirty="0" err="1" smtClean="0"/>
              <a:t>respecto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referencia</a:t>
            </a:r>
            <a:r>
              <a:rPr lang="en-US" b="1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static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Posición</a:t>
            </a:r>
            <a:r>
              <a:rPr lang="en-US" dirty="0" smtClean="0"/>
              <a:t> normal o </a:t>
            </a:r>
            <a:r>
              <a:rPr lang="en-US" b="1" dirty="0" err="1" smtClean="0"/>
              <a:t>por</a:t>
            </a:r>
            <a:r>
              <a:rPr lang="en-US" dirty="0" smtClean="0"/>
              <a:t> </a:t>
            </a:r>
            <a:r>
              <a:rPr lang="en-US" b="1" dirty="0" err="1" smtClean="0"/>
              <a:t>defecto</a:t>
            </a:r>
            <a:r>
              <a:rPr lang="en-US" b="1" dirty="0" smtClean="0"/>
              <a:t>. </a:t>
            </a:r>
            <a:endParaRPr lang="en-US" dirty="0" smtClean="0"/>
          </a:p>
          <a:p>
            <a:r>
              <a:rPr lang="en-US" dirty="0" smtClean="0"/>
              <a:t>Se </a:t>
            </a:r>
            <a:r>
              <a:rPr lang="en-US" dirty="0" err="1" smtClean="0"/>
              <a:t>ignoran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top</a:t>
            </a:r>
            <a:r>
              <a:rPr lang="en-US" dirty="0"/>
              <a:t>, right, bottom y </a:t>
            </a:r>
            <a:r>
              <a:rPr lang="en-US" dirty="0" smtClean="0"/>
              <a:t>left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21183"/>
            <a:ext cx="5181600" cy="396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relative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25211"/>
            <a:ext cx="5181600" cy="355216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elativa</a:t>
            </a:r>
            <a:r>
              <a:rPr lang="en-US" dirty="0" smtClean="0"/>
              <a:t> </a:t>
            </a:r>
            <a:r>
              <a:rPr lang="en-US" b="1" dirty="0" smtClean="0"/>
              <a:t>al </a:t>
            </a:r>
            <a:r>
              <a:rPr lang="en-US" b="1" dirty="0" err="1"/>
              <a:t>flujo</a:t>
            </a:r>
            <a:r>
              <a:rPr lang="en-US" b="1" dirty="0"/>
              <a:t> normal de la </a:t>
            </a:r>
            <a:r>
              <a:rPr lang="en-US" b="1" dirty="0" err="1"/>
              <a:t>página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Desplazamiento</a:t>
            </a:r>
            <a:r>
              <a:rPr lang="en-US" dirty="0" smtClean="0"/>
              <a:t> </a:t>
            </a:r>
            <a:r>
              <a:rPr lang="en-US" dirty="0" err="1" smtClean="0"/>
              <a:t>debido</a:t>
            </a:r>
            <a:r>
              <a:rPr lang="en-US" dirty="0" smtClean="0"/>
              <a:t> a: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top</a:t>
            </a:r>
            <a:r>
              <a:rPr lang="en-US" dirty="0"/>
              <a:t>, right, bottom y </a:t>
            </a:r>
            <a:r>
              <a:rPr lang="en-US" dirty="0" smtClean="0"/>
              <a:t>left</a:t>
            </a:r>
          </a:p>
          <a:p>
            <a:r>
              <a:rPr lang="en-US" b="1" dirty="0" smtClean="0"/>
              <a:t>No</a:t>
            </a:r>
            <a:r>
              <a:rPr lang="en-US" dirty="0" smtClean="0"/>
              <a:t> </a:t>
            </a:r>
            <a:r>
              <a:rPr lang="en-US" b="1" dirty="0" smtClean="0"/>
              <a:t>cambia</a:t>
            </a:r>
            <a:r>
              <a:rPr lang="en-US" dirty="0" smtClean="0"/>
              <a:t> el </a:t>
            </a:r>
            <a:r>
              <a:rPr lang="en-US" dirty="0" err="1" smtClean="0"/>
              <a:t>flujo</a:t>
            </a:r>
            <a:r>
              <a:rPr lang="en-US" dirty="0" smtClean="0"/>
              <a:t> normal del </a:t>
            </a:r>
            <a:r>
              <a:rPr lang="en-US" dirty="0" err="1" smtClean="0"/>
              <a:t>resto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6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Sintaxis básica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Reglas </a:t>
            </a:r>
            <a:r>
              <a:rPr lang="es-MX" b="1" dirty="0" smtClean="0"/>
              <a:t>CSS</a:t>
            </a:r>
            <a:r>
              <a:rPr lang="es-MX" dirty="0" smtClean="0"/>
              <a:t> compuestas por</a:t>
            </a:r>
          </a:p>
          <a:p>
            <a:pPr lvl="1"/>
            <a:r>
              <a:rPr lang="es-MX" b="1" dirty="0" smtClean="0"/>
              <a:t>Selector</a:t>
            </a:r>
          </a:p>
          <a:p>
            <a:pPr lvl="1"/>
            <a:r>
              <a:rPr lang="es-MX" b="1" dirty="0" smtClean="0"/>
              <a:t>Bloque de declaraciones</a:t>
            </a:r>
          </a:p>
          <a:p>
            <a:r>
              <a:rPr lang="es-MX" b="1" dirty="0" smtClean="0"/>
              <a:t>Selector</a:t>
            </a:r>
          </a:p>
          <a:p>
            <a:pPr lvl="1"/>
            <a:r>
              <a:rPr lang="es-MX" dirty="0" smtClean="0"/>
              <a:t>Sirve para identificar una o varias etiquetas HTML</a:t>
            </a:r>
          </a:p>
          <a:p>
            <a:r>
              <a:rPr lang="es-MX" b="1" dirty="0" smtClean="0"/>
              <a:t>Bloque de declaraciones</a:t>
            </a:r>
          </a:p>
          <a:p>
            <a:pPr lvl="1"/>
            <a:r>
              <a:rPr lang="es-MX" dirty="0" smtClean="0"/>
              <a:t>Agrupadas por </a:t>
            </a:r>
            <a:r>
              <a:rPr lang="en-US" b="1" dirty="0" smtClean="0"/>
              <a:t>{}</a:t>
            </a:r>
            <a:endParaRPr lang="es-MX" b="1" dirty="0" smtClean="0"/>
          </a:p>
          <a:p>
            <a:pPr lvl="1"/>
            <a:r>
              <a:rPr lang="es-MX" dirty="0" smtClean="0"/>
              <a:t>Colección de propiedades CSS, separadas por </a:t>
            </a:r>
            <a:r>
              <a:rPr lang="es-MX" b="1" dirty="0" smtClean="0"/>
              <a:t>;</a:t>
            </a:r>
          </a:p>
          <a:p>
            <a:pPr lvl="1"/>
            <a:r>
              <a:rPr lang="es-MX" dirty="0" smtClean="0"/>
              <a:t>Propiedad CSS: nombre y valor, separadas por </a:t>
            </a:r>
            <a:r>
              <a:rPr lang="es-MX" b="1" dirty="0" smtClean="0"/>
              <a:t>:</a:t>
            </a:r>
            <a:endParaRPr lang="es-MX" b="1" dirty="0"/>
          </a:p>
        </p:txBody>
      </p:sp>
      <p:pic>
        <p:nvPicPr>
          <p:cNvPr id="6" name="Picture 6" descr="http://www.w3schools.com/css/selector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9457"/>
            <a:ext cx="5181600" cy="108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absolute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dirty="0" err="1" smtClean="0"/>
              <a:t>absoluta</a:t>
            </a:r>
            <a:r>
              <a:rPr lang="en-US" dirty="0" smtClean="0"/>
              <a:t> </a:t>
            </a:r>
            <a:r>
              <a:rPr lang="en-US" dirty="0" err="1" smtClean="0"/>
              <a:t>respecto</a:t>
            </a:r>
            <a:r>
              <a:rPr lang="en-US" dirty="0" smtClean="0"/>
              <a:t> al </a:t>
            </a:r>
            <a:r>
              <a:rPr lang="en-US" b="1" dirty="0" err="1" smtClean="0"/>
              <a:t>contenedor</a:t>
            </a:r>
            <a:r>
              <a:rPr lang="en-US" b="1" dirty="0" smtClean="0"/>
              <a:t> </a:t>
            </a:r>
            <a:r>
              <a:rPr lang="en-US" b="1" dirty="0" err="1" smtClean="0"/>
              <a:t>est</a:t>
            </a:r>
            <a:r>
              <a:rPr lang="es-MX" b="1" dirty="0" smtClean="0"/>
              <a:t>ático</a:t>
            </a:r>
            <a:r>
              <a:rPr lang="en-US" b="1" dirty="0" smtClean="0"/>
              <a:t> </a:t>
            </a:r>
            <a:r>
              <a:rPr lang="en-US" b="1" dirty="0" err="1" smtClean="0"/>
              <a:t>ancestro</a:t>
            </a:r>
            <a:r>
              <a:rPr lang="en-US" b="1" dirty="0" smtClean="0"/>
              <a:t> </a:t>
            </a:r>
            <a:r>
              <a:rPr lang="en-US" dirty="0" smtClean="0"/>
              <a:t>o al </a:t>
            </a:r>
            <a:r>
              <a:rPr lang="en-US" dirty="0" err="1" smtClean="0"/>
              <a:t>navegador</a:t>
            </a:r>
            <a:r>
              <a:rPr lang="en-US" dirty="0" smtClean="0"/>
              <a:t>.</a:t>
            </a:r>
          </a:p>
          <a:p>
            <a:r>
              <a:rPr lang="en-US" dirty="0" err="1"/>
              <a:t>Desplazamiento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a: </a:t>
            </a:r>
          </a:p>
          <a:p>
            <a:pPr lvl="1"/>
            <a:r>
              <a:rPr lang="en-US" dirty="0"/>
              <a:t>top, right, bottom y </a:t>
            </a:r>
            <a:r>
              <a:rPr lang="en-US" dirty="0" smtClean="0"/>
              <a:t>left</a:t>
            </a:r>
          </a:p>
          <a:p>
            <a:r>
              <a:rPr lang="en-US" b="1" dirty="0"/>
              <a:t>C</a:t>
            </a:r>
            <a:r>
              <a:rPr lang="en-US" b="1" dirty="0" smtClean="0"/>
              <a:t>ambia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flujo</a:t>
            </a:r>
            <a:r>
              <a:rPr lang="en-US" dirty="0"/>
              <a:t> normal del </a:t>
            </a:r>
            <a:r>
              <a:rPr lang="en-US" dirty="0" err="1"/>
              <a:t>resto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/>
              <a:t>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80429"/>
            <a:ext cx="5181600" cy="20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fixed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b="1" dirty="0" err="1" smtClean="0"/>
              <a:t>fija</a:t>
            </a:r>
            <a:r>
              <a:rPr lang="en-US" b="1" dirty="0" smtClean="0"/>
              <a:t> </a:t>
            </a:r>
            <a:r>
              <a:rPr lang="en-US" b="1" dirty="0" err="1" smtClean="0"/>
              <a:t>respecto</a:t>
            </a:r>
            <a:r>
              <a:rPr lang="en-US" b="1" dirty="0" smtClean="0"/>
              <a:t> al </a:t>
            </a:r>
            <a:r>
              <a:rPr lang="en-US" b="1" dirty="0" err="1" smtClean="0"/>
              <a:t>navegador</a:t>
            </a:r>
            <a:r>
              <a:rPr lang="en-US" dirty="0" smtClean="0"/>
              <a:t>.</a:t>
            </a:r>
          </a:p>
          <a:p>
            <a:r>
              <a:rPr lang="en-US" dirty="0" err="1"/>
              <a:t>Desplazamiento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a: </a:t>
            </a:r>
          </a:p>
          <a:p>
            <a:pPr lvl="1"/>
            <a:r>
              <a:rPr lang="en-US" dirty="0"/>
              <a:t>top, right, bottom y left</a:t>
            </a:r>
          </a:p>
          <a:p>
            <a:r>
              <a:rPr lang="en-US" b="1" dirty="0"/>
              <a:t>Cambia</a:t>
            </a:r>
            <a:r>
              <a:rPr lang="en-US" dirty="0"/>
              <a:t> el </a:t>
            </a:r>
            <a:r>
              <a:rPr lang="en-US" dirty="0" err="1"/>
              <a:t>flujo</a:t>
            </a:r>
            <a:r>
              <a:rPr lang="en-US" dirty="0"/>
              <a:t> normal del </a:t>
            </a:r>
            <a:r>
              <a:rPr lang="en-US" dirty="0" err="1"/>
              <a:t>resto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No cambia de </a:t>
            </a:r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dirty="0" err="1" smtClean="0"/>
              <a:t>pese</a:t>
            </a:r>
            <a:r>
              <a:rPr lang="en-US" dirty="0" smtClean="0"/>
              <a:t> al scrollbar</a:t>
            </a:r>
            <a:endParaRPr lang="en-US" dirty="0"/>
          </a:p>
        </p:txBody>
      </p:sp>
      <p:pic>
        <p:nvPicPr>
          <p:cNvPr id="1026" name="Picture 2" descr="Resultado de imagen para position fix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01" y="2002735"/>
            <a:ext cx="52387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1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sticky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b="1" dirty="0" err="1" smtClean="0"/>
              <a:t>relativa</a:t>
            </a:r>
            <a:r>
              <a:rPr lang="en-US" b="1" dirty="0" smtClean="0"/>
              <a:t> </a:t>
            </a:r>
            <a:r>
              <a:rPr lang="en-US" dirty="0" smtClean="0"/>
              <a:t>hasta </a:t>
            </a:r>
            <a:r>
              <a:rPr lang="en-US" dirty="0" err="1" smtClean="0"/>
              <a:t>convertirse</a:t>
            </a:r>
            <a:r>
              <a:rPr lang="en-US" dirty="0" smtClean="0"/>
              <a:t> en </a:t>
            </a:r>
            <a:r>
              <a:rPr lang="en-US" b="1" dirty="0" smtClean="0"/>
              <a:t>fixed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área</a:t>
            </a:r>
            <a:r>
              <a:rPr lang="en-US" dirty="0" smtClean="0"/>
              <a:t> visible de la </a:t>
            </a:r>
            <a:r>
              <a:rPr lang="en-US" dirty="0" err="1" smtClean="0"/>
              <a:t>página</a:t>
            </a:r>
            <a:r>
              <a:rPr lang="en-US" dirty="0" smtClean="0"/>
              <a:t>.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31" y="1825625"/>
            <a:ext cx="5275760" cy="296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5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Efectos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20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Playgrounds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 smtClean="0"/>
              <a:t>JSFiddle</a:t>
            </a:r>
            <a:endParaRPr lang="es-MX" dirty="0" smtClean="0"/>
          </a:p>
          <a:p>
            <a:r>
              <a:rPr lang="es-MX" dirty="0" err="1" smtClean="0"/>
              <a:t>CodePen</a:t>
            </a:r>
            <a:endParaRPr lang="es-MX" dirty="0" smtClean="0"/>
          </a:p>
          <a:p>
            <a:r>
              <a:rPr lang="es-MX" dirty="0" err="1" smtClean="0"/>
              <a:t>CSSDeck</a:t>
            </a:r>
            <a:endParaRPr lang="es-MX" dirty="0" smtClean="0"/>
          </a:p>
          <a:p>
            <a:r>
              <a:rPr lang="es-MX" dirty="0" smtClean="0"/>
              <a:t>JS </a:t>
            </a:r>
            <a:r>
              <a:rPr lang="es-MX" dirty="0" err="1" smtClean="0"/>
              <a:t>Bin</a:t>
            </a:r>
            <a:endParaRPr lang="es-MX" dirty="0" smtClean="0"/>
          </a:p>
          <a:p>
            <a:r>
              <a:rPr lang="es-MX" dirty="0" err="1" smtClean="0"/>
              <a:t>Dabblet</a:t>
            </a:r>
            <a:endParaRPr lang="es-MX" dirty="0" smtClean="0"/>
          </a:p>
          <a:p>
            <a:r>
              <a:rPr lang="es-MX" dirty="0" err="1" smtClean="0"/>
              <a:t>Plunker</a:t>
            </a:r>
            <a:endParaRPr lang="es-MX" dirty="0" smtClean="0"/>
          </a:p>
          <a:p>
            <a:r>
              <a:rPr lang="es-MX" dirty="0" err="1" smtClean="0"/>
              <a:t>Liveweave</a:t>
            </a:r>
            <a:endParaRPr lang="es-MX" dirty="0"/>
          </a:p>
        </p:txBody>
      </p:sp>
      <p:pic>
        <p:nvPicPr>
          <p:cNvPr id="2050" name="Picture 2" descr="JSFidd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341" y="1545534"/>
            <a:ext cx="3429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P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228" y="2171700"/>
            <a:ext cx="3429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SS De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115" y="2752033"/>
            <a:ext cx="3429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S B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728" y="3392935"/>
            <a:ext cx="3429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abble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436" y="3894102"/>
            <a:ext cx="3429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55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3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Universal</a:t>
            </a:r>
            <a:r>
              <a:rPr lang="en-US" dirty="0"/>
              <a:t>. </a:t>
            </a:r>
            <a:r>
              <a:rPr lang="en-US" dirty="0" err="1" smtClean="0"/>
              <a:t>Utiliza</a:t>
            </a:r>
            <a:r>
              <a:rPr lang="en-US" dirty="0" smtClean="0"/>
              <a:t> el *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identificador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/>
              <a:t>#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elemento</a:t>
            </a:r>
            <a:r>
              <a:rPr lang="en-US" b="1" dirty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r>
              <a:rPr lang="en-US" dirty="0" smtClean="0"/>
              <a:t> HTML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clase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/>
              <a:t>agrupación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,</a:t>
            </a:r>
          </a:p>
          <a:p>
            <a:pPr marL="0" indent="0">
              <a:buNone/>
            </a:pPr>
            <a:r>
              <a:rPr lang="en-US" b="1" dirty="0" err="1"/>
              <a:t>Descendientes</a:t>
            </a:r>
            <a:r>
              <a:rPr lang="en-US" b="1" dirty="0"/>
              <a:t>. </a:t>
            </a:r>
            <a:r>
              <a:rPr lang="en-US" dirty="0" err="1"/>
              <a:t>Selectores</a:t>
            </a:r>
            <a:r>
              <a:rPr lang="en-US" dirty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b="1" dirty="0" err="1" smtClean="0"/>
              <a:t>espacio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2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hijos</a:t>
            </a:r>
            <a:r>
              <a:rPr lang="en-US" b="1" dirty="0" smtClean="0"/>
              <a:t> </a:t>
            </a:r>
            <a:r>
              <a:rPr lang="en-US" dirty="0" smtClean="0"/>
              <a:t>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 </a:t>
            </a:r>
            <a:r>
              <a:rPr lang="en-US" b="1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8287" y="1825625"/>
            <a:ext cx="617551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 smtClean="0"/>
              <a:t>atributo</a:t>
            </a:r>
            <a:r>
              <a:rPr lang="en-US" dirty="0"/>
              <a:t>	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tenga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sea </a:t>
            </a:r>
            <a:r>
              <a:rPr lang="en-US" b="1" dirty="0" err="1" smtClean="0"/>
              <a:t>igual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/>
              <a:t>=“valor”]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comience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^=“valor”]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termine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$=“valor”]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contenga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*=“valor”]</a:t>
            </a:r>
          </a:p>
        </p:txBody>
      </p:sp>
    </p:spTree>
    <p:extLst>
      <p:ext uri="{BB962C8B-B14F-4D97-AF65-F5344CB8AC3E}">
        <p14:creationId xmlns:p14="http://schemas.microsoft.com/office/powerpoint/2010/main" val="30726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2"/>
              </a:rPr>
              <a:t>Comparación: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8988</TotalTime>
  <Words>1015</Words>
  <Application>Microsoft Office PowerPoint</Application>
  <PresentationFormat>Panorámica</PresentationFormat>
  <Paragraphs>287</Paragraphs>
  <Slides>44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CSS</vt:lpstr>
      <vt:lpstr>Sintaxis básica</vt:lpstr>
      <vt:lpstr>Presentación de PowerPoint</vt:lpstr>
      <vt:lpstr>Selectores Básicos</vt:lpstr>
      <vt:lpstr>Selectores Avanzados</vt:lpstr>
      <vt:lpstr>Fuentes</vt:lpstr>
      <vt:lpstr>Fuentes</vt:lpstr>
      <vt:lpstr>¿Cómo se aplican reglas CSS?</vt:lpstr>
      <vt:lpstr>Modelo de caja</vt:lpstr>
      <vt:lpstr>Modelo de Caja</vt:lpstr>
      <vt:lpstr>Modelo de Caja</vt:lpstr>
      <vt:lpstr>Ancho y Alto</vt:lpstr>
      <vt:lpstr>Estructura</vt:lpstr>
      <vt:lpstr>Elementos Block</vt:lpstr>
      <vt:lpstr>Elemento Inline</vt:lpstr>
      <vt:lpstr>Block vs Inline</vt:lpstr>
      <vt:lpstr>Colocación de cajas</vt:lpstr>
      <vt:lpstr>Float</vt:lpstr>
      <vt:lpstr>Display</vt:lpstr>
      <vt:lpstr>Grid</vt:lpstr>
      <vt:lpstr>Flexbox</vt:lpstr>
      <vt:lpstr>visibility:hidden vs display:none</vt:lpstr>
      <vt:lpstr>Pseudo Selectores</vt:lpstr>
      <vt:lpstr>Pseudo-clases y Pseudo-elementos</vt:lpstr>
      <vt:lpstr>Pseudo-clases y Pseudo-elementos</vt:lpstr>
      <vt:lpstr>Media</vt:lpstr>
      <vt:lpstr>Media</vt:lpstr>
      <vt:lpstr>Media</vt:lpstr>
      <vt:lpstr>Consideraciones de Maquetación</vt:lpstr>
      <vt:lpstr>Recursos externos</vt:lpstr>
      <vt:lpstr>Hojas externas locales</vt:lpstr>
      <vt:lpstr>Fuentes externas locales</vt:lpstr>
      <vt:lpstr>Posicionamiento</vt:lpstr>
      <vt:lpstr>Posicionamiento</vt:lpstr>
      <vt:lpstr>Propiedades</vt:lpstr>
      <vt:lpstr>position: static</vt:lpstr>
      <vt:lpstr>position: relative</vt:lpstr>
      <vt:lpstr>position: absolute</vt:lpstr>
      <vt:lpstr>position: fixed</vt:lpstr>
      <vt:lpstr>position: sticky</vt:lpstr>
      <vt:lpstr>CSS3</vt:lpstr>
      <vt:lpstr>Playgrounds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493</cp:revision>
  <dcterms:created xsi:type="dcterms:W3CDTF">2017-05-02T21:53:04Z</dcterms:created>
  <dcterms:modified xsi:type="dcterms:W3CDTF">2019-05-27T19:36:34Z</dcterms:modified>
</cp:coreProperties>
</file>